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E7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자유형 12"/>
          <p:cNvSpPr/>
          <p:nvPr/>
        </p:nvSpPr>
        <p:spPr>
          <a:xfrm rot="1389589">
            <a:off x="902659" y="112147"/>
            <a:ext cx="10934699" cy="6045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6" h="19227" fill="norm" stroke="1" extrusionOk="0">
                <a:moveTo>
                  <a:pt x="17036" y="312"/>
                </a:moveTo>
                <a:cubicBezTo>
                  <a:pt x="14684" y="-1234"/>
                  <a:pt x="8593" y="3419"/>
                  <a:pt x="5895" y="4462"/>
                </a:cubicBezTo>
                <a:cubicBezTo>
                  <a:pt x="3197" y="5505"/>
                  <a:pt x="1645" y="4175"/>
                  <a:pt x="847" y="6572"/>
                </a:cubicBezTo>
                <a:cubicBezTo>
                  <a:pt x="49" y="8969"/>
                  <a:pt x="-679" y="17320"/>
                  <a:pt x="1107" y="18843"/>
                </a:cubicBezTo>
                <a:cubicBezTo>
                  <a:pt x="2894" y="20366"/>
                  <a:pt x="8403" y="16954"/>
                  <a:pt x="11565" y="15710"/>
                </a:cubicBezTo>
                <a:cubicBezTo>
                  <a:pt x="14727" y="14466"/>
                  <a:pt x="19097" y="16304"/>
                  <a:pt x="20009" y="13738"/>
                </a:cubicBezTo>
                <a:cubicBezTo>
                  <a:pt x="20921" y="11171"/>
                  <a:pt x="19388" y="1858"/>
                  <a:pt x="17036" y="31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타원 10"/>
          <p:cNvSpPr/>
          <p:nvPr/>
        </p:nvSpPr>
        <p:spPr>
          <a:xfrm>
            <a:off x="7872031" y="4768979"/>
            <a:ext cx="250579" cy="250579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자유형 15"/>
          <p:cNvSpPr/>
          <p:nvPr/>
        </p:nvSpPr>
        <p:spPr>
          <a:xfrm rot="1389589">
            <a:off x="578488" y="-142856"/>
            <a:ext cx="11399528" cy="6689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6" h="19227" fill="norm" stroke="1" extrusionOk="0">
                <a:moveTo>
                  <a:pt x="17036" y="312"/>
                </a:moveTo>
                <a:cubicBezTo>
                  <a:pt x="14684" y="-1234"/>
                  <a:pt x="8593" y="3419"/>
                  <a:pt x="5895" y="4462"/>
                </a:cubicBezTo>
                <a:cubicBezTo>
                  <a:pt x="3197" y="5505"/>
                  <a:pt x="1645" y="4175"/>
                  <a:pt x="847" y="6572"/>
                </a:cubicBezTo>
                <a:cubicBezTo>
                  <a:pt x="49" y="8969"/>
                  <a:pt x="-679" y="17320"/>
                  <a:pt x="1107" y="18843"/>
                </a:cubicBezTo>
                <a:cubicBezTo>
                  <a:pt x="2894" y="20366"/>
                  <a:pt x="8403" y="16954"/>
                  <a:pt x="11565" y="15710"/>
                </a:cubicBezTo>
                <a:cubicBezTo>
                  <a:pt x="14727" y="14466"/>
                  <a:pt x="19097" y="16304"/>
                  <a:pt x="20009" y="13738"/>
                </a:cubicBezTo>
                <a:cubicBezTo>
                  <a:pt x="20921" y="11171"/>
                  <a:pt x="19388" y="1858"/>
                  <a:pt x="17036" y="312"/>
                </a:cubicBezTo>
                <a:close/>
              </a:path>
            </a:pathLst>
          </a:custGeom>
          <a:ln w="19050">
            <a:solidFill>
              <a:srgbClr val="FFFFFF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TextBox 1"/>
          <p:cNvSpPr txBox="1"/>
          <p:nvPr/>
        </p:nvSpPr>
        <p:spPr>
          <a:xfrm>
            <a:off x="8869860" y="5349823"/>
            <a:ext cx="256552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조장 대전 </a:t>
            </a:r>
            <a:r>
              <a:t>1</a:t>
            </a:r>
            <a:r>
              <a:t>반 이준형</a:t>
            </a:r>
          </a:p>
          <a:p>
            <a:pPr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조원 대전 </a:t>
            </a:r>
            <a:r>
              <a:t>1</a:t>
            </a:r>
            <a:r>
              <a:t>반 박소미</a:t>
            </a:r>
          </a:p>
        </p:txBody>
      </p:sp>
      <p:sp>
        <p:nvSpPr>
          <p:cNvPr id="98" name="직사각형 11"/>
          <p:cNvSpPr txBox="1"/>
          <p:nvPr/>
        </p:nvSpPr>
        <p:spPr>
          <a:xfrm>
            <a:off x="1015092" y="2213456"/>
            <a:ext cx="10468772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6000">
                <a:solidFill>
                  <a:srgbClr val="404040"/>
                </a:solidFill>
                <a:latin typeface="TTWelcomeBold"/>
                <a:ea typeface="TTWelcomeBold"/>
                <a:cs typeface="TTWelcomeBold"/>
                <a:sym typeface="TTWelcomeBold"/>
              </a:defRPr>
            </a:pPr>
            <a:r>
              <a:t>대전 </a:t>
            </a:r>
            <a:r>
              <a:t>1</a:t>
            </a:r>
            <a:r>
              <a:t>반 </a:t>
            </a:r>
            <a:r>
              <a:t>1</a:t>
            </a:r>
            <a:r>
              <a:t>조 </a:t>
            </a:r>
            <a:r>
              <a:t>Final Project</a:t>
            </a:r>
          </a:p>
        </p:txBody>
      </p:sp>
      <p:sp>
        <p:nvSpPr>
          <p:cNvPr id="99" name="타원 16"/>
          <p:cNvSpPr/>
          <p:nvPr/>
        </p:nvSpPr>
        <p:spPr>
          <a:xfrm>
            <a:off x="816218" y="2805364"/>
            <a:ext cx="360001" cy="360001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타원 11"/>
          <p:cNvSpPr/>
          <p:nvPr/>
        </p:nvSpPr>
        <p:spPr>
          <a:xfrm>
            <a:off x="5840005" y="5331922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타원 14"/>
          <p:cNvSpPr/>
          <p:nvPr/>
        </p:nvSpPr>
        <p:spPr>
          <a:xfrm>
            <a:off x="416976" y="304509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Back-end 1. 요청, 응답의 최적화 - 검색"/>
          <p:cNvSpPr txBox="1"/>
          <p:nvPr/>
        </p:nvSpPr>
        <p:spPr>
          <a:xfrm>
            <a:off x="928732" y="271503"/>
            <a:ext cx="356329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TWelcomeBold"/>
                <a:ea typeface="TTWelcomeBold"/>
                <a:cs typeface="TTWelcomeBold"/>
                <a:sym typeface="TTWelcomeBold"/>
              </a:defRPr>
            </a:pPr>
            <a:r>
              <a:t>Back-end </a:t>
            </a:r>
            <a:r>
              <a:rPr sz="1500"/>
              <a:t>1. 요청, 응답의 최적화 - 검색</a:t>
            </a:r>
          </a:p>
        </p:txBody>
      </p:sp>
      <p:sp>
        <p:nvSpPr>
          <p:cNvPr id="186" name="타원 14"/>
          <p:cNvSpPr/>
          <p:nvPr/>
        </p:nvSpPr>
        <p:spPr>
          <a:xfrm>
            <a:off x="9180986" y="4180408"/>
            <a:ext cx="320837" cy="320836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50" y="920750"/>
            <a:ext cx="9156700" cy="501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1519" y="1583838"/>
            <a:ext cx="4036125" cy="3266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3731" y="673946"/>
            <a:ext cx="4693546" cy="5764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500" fill="hold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  <p:bldP build="whole" bldLvl="1" animBg="1" rev="0" advAuto="0" spid="189" grpId="3"/>
      <p:bldP build="whole" bldLvl="1" animBg="1" rev="0" advAuto="0" spid="188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타원 11"/>
          <p:cNvSpPr/>
          <p:nvPr/>
        </p:nvSpPr>
        <p:spPr>
          <a:xfrm>
            <a:off x="5840005" y="5331922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4" name="타원 14"/>
          <p:cNvSpPr/>
          <p:nvPr/>
        </p:nvSpPr>
        <p:spPr>
          <a:xfrm>
            <a:off x="416976" y="304509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Back-end 2. 추천 알고리즘"/>
          <p:cNvSpPr txBox="1"/>
          <p:nvPr/>
        </p:nvSpPr>
        <p:spPr>
          <a:xfrm>
            <a:off x="928732" y="271503"/>
            <a:ext cx="30106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TWelcomeBold"/>
                <a:ea typeface="TTWelcomeBold"/>
                <a:cs typeface="TTWelcomeBold"/>
                <a:sym typeface="TTWelcomeBold"/>
              </a:defRPr>
            </a:pPr>
            <a:r>
              <a:t>Back-end </a:t>
            </a:r>
            <a:r>
              <a:rPr sz="1400"/>
              <a:t>2. 추천 알고리즘</a:t>
            </a:r>
          </a:p>
        </p:txBody>
      </p:sp>
      <p:sp>
        <p:nvSpPr>
          <p:cNvPr id="196" name="평점을 메기지 않았을 때는 코미디, 스릴러, 애니메이션 순으로…"/>
          <p:cNvSpPr/>
          <p:nvPr/>
        </p:nvSpPr>
        <p:spPr>
          <a:xfrm>
            <a:off x="5778851" y="1120740"/>
            <a:ext cx="5864443" cy="1232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70B5CE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평점을 메기지 않았을 때는 코미디, 스릴러, 애니메이션 순으로</a:t>
            </a:r>
          </a:p>
          <a:p>
            <a: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장르를 추천하고 있다.</a:t>
            </a:r>
          </a:p>
        </p:txBody>
      </p:sp>
      <p:sp>
        <p:nvSpPr>
          <p:cNvPr id="197" name="타원 14"/>
          <p:cNvSpPr/>
          <p:nvPr/>
        </p:nvSpPr>
        <p:spPr>
          <a:xfrm>
            <a:off x="9180986" y="4180408"/>
            <a:ext cx="320837" cy="320836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드라마, 음악 장르 영화에 평점을 메긴 뒤 다시 돌아와보면,…"/>
          <p:cNvSpPr/>
          <p:nvPr/>
        </p:nvSpPr>
        <p:spPr>
          <a:xfrm>
            <a:off x="5778851" y="2812913"/>
            <a:ext cx="5864443" cy="1232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B3ADA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드라마, 음악 장르 영화에 평점을 메긴 뒤 다시 돌아와보면,</a:t>
            </a:r>
          </a:p>
          <a:p>
            <a: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추천 장르가 바뀌어 있다. </a:t>
            </a:r>
          </a:p>
        </p:txBody>
      </p:sp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416" y="918092"/>
            <a:ext cx="4955083" cy="4397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80" y="1291352"/>
            <a:ext cx="5435029" cy="484870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추천 받은 영화 ‘핀치’에 평점을 주고 다시 돌아와보면,…"/>
          <p:cNvSpPr/>
          <p:nvPr/>
        </p:nvSpPr>
        <p:spPr>
          <a:xfrm>
            <a:off x="5778851" y="4505085"/>
            <a:ext cx="5864443" cy="1232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DC8E83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추천 받은 영화 ‘핀치’에 평점을 주고 다시 돌아와보면,</a:t>
            </a:r>
          </a:p>
          <a:p>
            <a: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핀치는 사라져 있다.</a:t>
            </a:r>
          </a:p>
        </p:txBody>
      </p:sp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386" y="1615904"/>
            <a:ext cx="5138017" cy="4617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300" fill="hold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4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4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1" dur="500" fill="hold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  <p:bldP build="whole" bldLvl="1" animBg="1" rev="0" advAuto="0" spid="202" grpId="5"/>
      <p:bldP build="whole" bldLvl="1" animBg="1" rev="0" advAuto="0" spid="200" grpId="2"/>
      <p:bldP build="whole" bldLvl="1" animBg="1" rev="0" advAuto="0" spid="198" grpId="3"/>
      <p:bldP build="whole" bldLvl="1" animBg="1" rev="0" advAuto="0" spid="200" grpId="4"/>
      <p:bldP build="whole" bldLvl="1" animBg="1" rev="0" advAuto="0" spid="201" grpId="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타원 11"/>
          <p:cNvSpPr/>
          <p:nvPr/>
        </p:nvSpPr>
        <p:spPr>
          <a:xfrm>
            <a:off x="5840005" y="5331922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타원 14"/>
          <p:cNvSpPr/>
          <p:nvPr/>
        </p:nvSpPr>
        <p:spPr>
          <a:xfrm>
            <a:off x="416976" y="304509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1. 추천 알고리즘"/>
          <p:cNvSpPr txBox="1"/>
          <p:nvPr/>
        </p:nvSpPr>
        <p:spPr>
          <a:xfrm>
            <a:off x="928732" y="271503"/>
            <a:ext cx="30106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TTWelcomeBold"/>
                <a:ea typeface="TTWelcomeBold"/>
                <a:cs typeface="TTWelcomeBold"/>
                <a:sym typeface="TTWelcomeBold"/>
              </a:defRPr>
            </a:lvl1pPr>
          </a:lstStyle>
          <a:p>
            <a:pPr/>
            <a:r>
              <a:t>1. 추천 알고리즘</a:t>
            </a:r>
          </a:p>
        </p:txBody>
      </p:sp>
      <p:sp>
        <p:nvSpPr>
          <p:cNvPr id="208" name="타원 14"/>
          <p:cNvSpPr/>
          <p:nvPr/>
        </p:nvSpPr>
        <p:spPr>
          <a:xfrm>
            <a:off x="9180986" y="4180408"/>
            <a:ext cx="320837" cy="320836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968" y="974857"/>
            <a:ext cx="6294523" cy="3943456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5983" y="2188868"/>
            <a:ext cx="8686801" cy="3530601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2404" y="716641"/>
            <a:ext cx="1778001" cy="3949701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2"/>
      <p:bldP build="whole" bldLvl="1" animBg="1" rev="0" advAuto="0" spid="2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그룹 2"/>
          <p:cNvGrpSpPr/>
          <p:nvPr/>
        </p:nvGrpSpPr>
        <p:grpSpPr>
          <a:xfrm>
            <a:off x="-2972" y="0"/>
            <a:ext cx="12197944" cy="6858001"/>
            <a:chOff x="0" y="0"/>
            <a:chExt cx="12197942" cy="6858000"/>
          </a:xfrm>
        </p:grpSpPr>
        <p:sp>
          <p:nvSpPr>
            <p:cNvPr id="213" name="직사각형 1"/>
            <p:cNvSpPr/>
            <p:nvPr/>
          </p:nvSpPr>
          <p:spPr>
            <a:xfrm>
              <a:off x="-1" y="0"/>
              <a:ext cx="12197944" cy="6858000"/>
            </a:xfrm>
            <a:prstGeom prst="rect">
              <a:avLst/>
            </a:prstGeom>
            <a:solidFill>
              <a:srgbClr val="000000">
                <a:alpha val="8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TextBox 5"/>
            <p:cNvSpPr txBox="1"/>
            <p:nvPr/>
          </p:nvSpPr>
          <p:spPr>
            <a:xfrm>
              <a:off x="2219390" y="2967334"/>
              <a:ext cx="776510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5400">
                  <a:solidFill>
                    <a:srgbClr val="FFFFFF"/>
                  </a:solidFill>
                  <a:latin typeface="TTWelcomeBold"/>
                  <a:ea typeface="TTWelcomeBold"/>
                  <a:cs typeface="TTWelcomeBold"/>
                  <a:sym typeface="TTWelcomeBold"/>
                </a:defRPr>
              </a:lvl1pPr>
            </a:lstStyle>
            <a:p>
              <a:pPr/>
              <a:r>
                <a:t>Front-end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타원 11"/>
          <p:cNvSpPr/>
          <p:nvPr/>
        </p:nvSpPr>
        <p:spPr>
          <a:xfrm>
            <a:off x="4264498" y="4637084"/>
            <a:ext cx="320837" cy="320836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타원 14"/>
          <p:cNvSpPr/>
          <p:nvPr/>
        </p:nvSpPr>
        <p:spPr>
          <a:xfrm>
            <a:off x="416976" y="304509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1. 사용자 편의성 고려(UX)"/>
          <p:cNvSpPr txBox="1"/>
          <p:nvPr/>
        </p:nvSpPr>
        <p:spPr>
          <a:xfrm>
            <a:off x="928732" y="271503"/>
            <a:ext cx="30106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TTWelcomeBold"/>
                <a:ea typeface="TTWelcomeBold"/>
                <a:cs typeface="TTWelcomeBold"/>
                <a:sym typeface="TTWelcomeBold"/>
              </a:defRPr>
            </a:lvl1pPr>
          </a:lstStyle>
          <a:p>
            <a:pPr/>
            <a:r>
              <a:t>1. 사용자 편의성 고려(UX)</a:t>
            </a:r>
          </a:p>
        </p:txBody>
      </p:sp>
      <p:sp>
        <p:nvSpPr>
          <p:cNvPr id="222" name="타원 14"/>
          <p:cNvSpPr/>
          <p:nvPr/>
        </p:nvSpPr>
        <p:spPr>
          <a:xfrm>
            <a:off x="9180986" y="4180408"/>
            <a:ext cx="320837" cy="320836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569" y="921104"/>
            <a:ext cx="3236810" cy="4366353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  <p:sp>
        <p:nvSpPr>
          <p:cNvPr id="224" name="프로필, 리뷰 상세 페이지에 보이는 영화 제목이나 유저 이름을 통해서 원하는 페이지로 바로 이동할 수 잇다."/>
          <p:cNvSpPr/>
          <p:nvPr/>
        </p:nvSpPr>
        <p:spPr>
          <a:xfrm>
            <a:off x="4490295" y="5591187"/>
            <a:ext cx="3211410" cy="105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70B5CE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ct val="120000"/>
              </a:lnSpc>
              <a:defRPr sz="1500"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프로필, 리뷰 상세 페이지에 보이는 영화 제목이나 유저 이름을 통해서 원하는 페이지로 바로 이동할 수 잇다.</a:t>
            </a:r>
          </a:p>
        </p:txBody>
      </p:sp>
      <p:sp>
        <p:nvSpPr>
          <p:cNvPr id="225" name="로그인된 상태에서 signup 페이지를 url로 접근했을 때 나타나는 메세지. 잘못된 접근을 사전에 차단하여 유저의 불편을 최소화했다."/>
          <p:cNvSpPr/>
          <p:nvPr/>
        </p:nvSpPr>
        <p:spPr>
          <a:xfrm>
            <a:off x="8400321" y="5591187"/>
            <a:ext cx="3211410" cy="105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B9B7B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ct val="120000"/>
              </a:lnSpc>
              <a:defRPr sz="1300"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로그인된 상태에서 signup 페이지를 url로 접근했을 때 나타나는 메세지. 잘못된 접근을 사전에 차단하여 유저의 불편을 최소화했다.</a:t>
            </a:r>
          </a:p>
        </p:txBody>
      </p:sp>
      <p:sp>
        <p:nvSpPr>
          <p:cNvPr id="226" name="영화 상세 페이지에서 바로 연결된 리뷰들로 이동할 수 평점, 리뷰 작성 등을…"/>
          <p:cNvSpPr/>
          <p:nvPr/>
        </p:nvSpPr>
        <p:spPr>
          <a:xfrm>
            <a:off x="580269" y="5595915"/>
            <a:ext cx="3211410" cy="105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DC8E83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sz="1600"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영화 상세 페이지에서 바로 연결된 리뷰들로 이동할 수 평점, 리뷰 작성 등을 </a:t>
            </a:r>
          </a:p>
          <a:p>
            <a:pPr algn="ctr">
              <a:lnSpc>
                <a:spcPct val="120000"/>
              </a:lnSpc>
              <a:defRPr sz="1600"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손쉽게 할 수 있다</a:t>
            </a:r>
          </a:p>
        </p:txBody>
      </p:sp>
      <p:pic>
        <p:nvPicPr>
          <p:cNvPr id="22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3955" y="967939"/>
            <a:ext cx="4144090" cy="2277514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  <p:pic>
        <p:nvPicPr>
          <p:cNvPr id="22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5501" y="3320149"/>
            <a:ext cx="4160998" cy="2041354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  <p:pic>
        <p:nvPicPr>
          <p:cNvPr id="22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17640" y="1168500"/>
            <a:ext cx="3576772" cy="3871561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타원 11"/>
          <p:cNvSpPr/>
          <p:nvPr/>
        </p:nvSpPr>
        <p:spPr>
          <a:xfrm>
            <a:off x="4264499" y="4637084"/>
            <a:ext cx="320836" cy="320836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타원 14"/>
          <p:cNvSpPr/>
          <p:nvPr/>
        </p:nvSpPr>
        <p:spPr>
          <a:xfrm>
            <a:off x="416976" y="304509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1. 사용자 편의성 고려(UX)"/>
          <p:cNvSpPr txBox="1"/>
          <p:nvPr/>
        </p:nvSpPr>
        <p:spPr>
          <a:xfrm>
            <a:off x="928732" y="271503"/>
            <a:ext cx="30106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TTWelcomeBold"/>
                <a:ea typeface="TTWelcomeBold"/>
                <a:cs typeface="TTWelcomeBold"/>
                <a:sym typeface="TTWelcomeBold"/>
              </a:defRPr>
            </a:lvl1pPr>
          </a:lstStyle>
          <a:p>
            <a:pPr/>
            <a:r>
              <a:t>1. 사용자 편의성 고려(UX)</a:t>
            </a:r>
          </a:p>
        </p:txBody>
      </p:sp>
      <p:sp>
        <p:nvSpPr>
          <p:cNvPr id="236" name="타원 14"/>
          <p:cNvSpPr/>
          <p:nvPr/>
        </p:nvSpPr>
        <p:spPr>
          <a:xfrm>
            <a:off x="9180986" y="4180408"/>
            <a:ext cx="320837" cy="320836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569" y="921104"/>
            <a:ext cx="3236810" cy="4366353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  <p:sp>
        <p:nvSpPr>
          <p:cNvPr id="238" name="프로필, 리뷰 상세 페이지에 보이는 영화 제목이나 유저 이름을 통해서 원하는 페이지로 바로 이동할 수 잇다."/>
          <p:cNvSpPr/>
          <p:nvPr/>
        </p:nvSpPr>
        <p:spPr>
          <a:xfrm>
            <a:off x="4490295" y="5591187"/>
            <a:ext cx="3211410" cy="105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70B5CE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ct val="120000"/>
              </a:lnSpc>
              <a:defRPr sz="1500"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프로필, 리뷰 상세 페이지에 보이는 영화 제목이나 유저 이름을 통해서 원하는 페이지로 바로 이동할 수 잇다.</a:t>
            </a:r>
          </a:p>
        </p:txBody>
      </p:sp>
      <p:sp>
        <p:nvSpPr>
          <p:cNvPr id="239" name="로그인된 상태에서 signup 페이지를 url로 접근했을 때 나타나는 메세지. 잘못된 접근을 사전에 차단하여 유저의 불편을 최소화했다."/>
          <p:cNvSpPr/>
          <p:nvPr/>
        </p:nvSpPr>
        <p:spPr>
          <a:xfrm>
            <a:off x="8400321" y="5591187"/>
            <a:ext cx="3211410" cy="105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B9B7B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ct val="120000"/>
              </a:lnSpc>
              <a:defRPr sz="1300"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로그인된 상태에서 signup 페이지를 url로 접근했을 때 나타나는 메세지. 잘못된 접근을 사전에 차단하여 유저의 불편을 최소화했다.</a:t>
            </a:r>
          </a:p>
        </p:txBody>
      </p:sp>
      <p:sp>
        <p:nvSpPr>
          <p:cNvPr id="240" name="영화 상세 페이지에서 바로 연결된 리뷰들로 이동할 수 평점, 리뷰 작성 등을…"/>
          <p:cNvSpPr/>
          <p:nvPr/>
        </p:nvSpPr>
        <p:spPr>
          <a:xfrm>
            <a:off x="580269" y="5595915"/>
            <a:ext cx="3211410" cy="105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DC8E83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 sz="1600"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영화 상세 페이지에서 바로 연결된 리뷰들로 이동할 수 평점, 리뷰 작성 등을 </a:t>
            </a:r>
          </a:p>
          <a:p>
            <a:pPr algn="ctr">
              <a:lnSpc>
                <a:spcPct val="120000"/>
              </a:lnSpc>
              <a:defRPr sz="1600"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손쉽게 할 수 있다</a:t>
            </a:r>
          </a:p>
        </p:txBody>
      </p:sp>
      <p:pic>
        <p:nvPicPr>
          <p:cNvPr id="24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3955" y="967939"/>
            <a:ext cx="4144090" cy="2277514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  <p:pic>
        <p:nvPicPr>
          <p:cNvPr id="24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5502" y="3320149"/>
            <a:ext cx="4160997" cy="2041354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  <p:pic>
        <p:nvPicPr>
          <p:cNvPr id="24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17640" y="1168500"/>
            <a:ext cx="3576772" cy="3871561"/>
          </a:xfrm>
          <a:prstGeom prst="rect">
            <a:avLst/>
          </a:prstGeom>
          <a:ln w="25400">
            <a:solidFill>
              <a:srgbClr val="772632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타원 11"/>
          <p:cNvSpPr/>
          <p:nvPr/>
        </p:nvSpPr>
        <p:spPr>
          <a:xfrm>
            <a:off x="4634076" y="1993826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TextBox 12"/>
          <p:cNvSpPr txBox="1"/>
          <p:nvPr/>
        </p:nvSpPr>
        <p:spPr>
          <a:xfrm>
            <a:off x="5184171" y="1891845"/>
            <a:ext cx="5639218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사이트 전체 구조 및 기능 소개</a:t>
            </a:r>
          </a:p>
        </p:txBody>
      </p:sp>
      <p:sp>
        <p:nvSpPr>
          <p:cNvPr id="105" name="직사각형 13"/>
          <p:cNvSpPr txBox="1"/>
          <p:nvPr/>
        </p:nvSpPr>
        <p:spPr>
          <a:xfrm>
            <a:off x="1326141" y="503016"/>
            <a:ext cx="4872822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6000">
                <a:solidFill>
                  <a:srgbClr val="404040"/>
                </a:solidFill>
                <a:latin typeface="TTWelcomeBold"/>
                <a:ea typeface="TTWelcomeBold"/>
                <a:cs typeface="TTWelcomeBold"/>
                <a:sym typeface="TTWelcomeBold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106" name="타원 14"/>
          <p:cNvSpPr/>
          <p:nvPr/>
        </p:nvSpPr>
        <p:spPr>
          <a:xfrm>
            <a:off x="844496" y="806886"/>
            <a:ext cx="360001" cy="360001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타원 15"/>
          <p:cNvSpPr/>
          <p:nvPr/>
        </p:nvSpPr>
        <p:spPr>
          <a:xfrm>
            <a:off x="4634076" y="3386514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" name="TextBox 16"/>
          <p:cNvSpPr txBox="1"/>
          <p:nvPr/>
        </p:nvSpPr>
        <p:spPr>
          <a:xfrm>
            <a:off x="5167980" y="3298012"/>
            <a:ext cx="698725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Back-end</a:t>
            </a:r>
          </a:p>
        </p:txBody>
      </p:sp>
      <p:sp>
        <p:nvSpPr>
          <p:cNvPr id="109" name="타원 17"/>
          <p:cNvSpPr/>
          <p:nvPr/>
        </p:nvSpPr>
        <p:spPr>
          <a:xfrm>
            <a:off x="4634076" y="4779202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TextBox 18"/>
          <p:cNvSpPr txBox="1"/>
          <p:nvPr/>
        </p:nvSpPr>
        <p:spPr>
          <a:xfrm>
            <a:off x="5192267" y="4690700"/>
            <a:ext cx="60917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Front-end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2"/>
          <p:cNvGrpSpPr/>
          <p:nvPr/>
        </p:nvGrpSpPr>
        <p:grpSpPr>
          <a:xfrm>
            <a:off x="-2972" y="0"/>
            <a:ext cx="12197944" cy="6858001"/>
            <a:chOff x="0" y="0"/>
            <a:chExt cx="12197942" cy="6858000"/>
          </a:xfrm>
        </p:grpSpPr>
        <p:sp>
          <p:nvSpPr>
            <p:cNvPr id="112" name="직사각형 1"/>
            <p:cNvSpPr/>
            <p:nvPr/>
          </p:nvSpPr>
          <p:spPr>
            <a:xfrm>
              <a:off x="-1" y="0"/>
              <a:ext cx="12197944" cy="6858000"/>
            </a:xfrm>
            <a:prstGeom prst="rect">
              <a:avLst/>
            </a:prstGeom>
            <a:solidFill>
              <a:srgbClr val="000000">
                <a:alpha val="8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" name="TextBox 5"/>
            <p:cNvSpPr txBox="1"/>
            <p:nvPr/>
          </p:nvSpPr>
          <p:spPr>
            <a:xfrm>
              <a:off x="2219390" y="2967334"/>
              <a:ext cx="776510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5400">
                  <a:solidFill>
                    <a:srgbClr val="FFFFFF"/>
                  </a:solidFill>
                  <a:latin typeface="TTWelcomeBold"/>
                  <a:ea typeface="TTWelcomeBold"/>
                  <a:cs typeface="TTWelcomeBold"/>
                  <a:sym typeface="TTWelcomeBold"/>
                </a:defRPr>
              </a:lvl1pPr>
            </a:lstStyle>
            <a:p>
              <a:pPr/>
              <a:r>
                <a:t>기본 기능 소개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타원 11"/>
          <p:cNvSpPr/>
          <p:nvPr/>
        </p:nvSpPr>
        <p:spPr>
          <a:xfrm>
            <a:off x="5298677" y="508447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타원 14"/>
          <p:cNvSpPr/>
          <p:nvPr/>
        </p:nvSpPr>
        <p:spPr>
          <a:xfrm>
            <a:off x="416976" y="304509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기본 기능 소개"/>
          <p:cNvSpPr txBox="1"/>
          <p:nvPr/>
        </p:nvSpPr>
        <p:spPr>
          <a:xfrm>
            <a:off x="928732" y="271503"/>
            <a:ext cx="30106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TTWelcomeBold"/>
                <a:ea typeface="TTWelcomeBold"/>
                <a:cs typeface="TTWelcomeBold"/>
                <a:sym typeface="TTWelcomeBold"/>
              </a:defRPr>
            </a:lvl1pPr>
          </a:lstStyle>
          <a:p>
            <a:pPr/>
            <a:r>
              <a:t>기본 기능 소개</a:t>
            </a:r>
          </a:p>
        </p:txBody>
      </p:sp>
      <p:sp>
        <p:nvSpPr>
          <p:cNvPr id="121" name="홈 화면"/>
          <p:cNvSpPr/>
          <p:nvPr/>
        </p:nvSpPr>
        <p:spPr>
          <a:xfrm>
            <a:off x="418940" y="1275600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4F77E1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홈 화면</a:t>
            </a:r>
          </a:p>
        </p:txBody>
      </p:sp>
      <p:sp>
        <p:nvSpPr>
          <p:cNvPr id="122" name="프로필"/>
          <p:cNvSpPr/>
          <p:nvPr/>
        </p:nvSpPr>
        <p:spPr>
          <a:xfrm>
            <a:off x="418940" y="5355885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프로필</a:t>
            </a:r>
          </a:p>
        </p:txBody>
      </p:sp>
      <p:sp>
        <p:nvSpPr>
          <p:cNvPr id="123" name="리뷰"/>
          <p:cNvSpPr/>
          <p:nvPr/>
        </p:nvSpPr>
        <p:spPr>
          <a:xfrm>
            <a:off x="418940" y="3953752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리뷰</a:t>
            </a:r>
          </a:p>
        </p:txBody>
      </p:sp>
      <p:sp>
        <p:nvSpPr>
          <p:cNvPr id="124" name="영화"/>
          <p:cNvSpPr/>
          <p:nvPr/>
        </p:nvSpPr>
        <p:spPr>
          <a:xfrm>
            <a:off x="418940" y="2614676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영화</a:t>
            </a:r>
          </a:p>
        </p:txBody>
      </p:sp>
      <p:sp>
        <p:nvSpPr>
          <p:cNvPr id="125" name="타원 14"/>
          <p:cNvSpPr/>
          <p:nvPr/>
        </p:nvSpPr>
        <p:spPr>
          <a:xfrm>
            <a:off x="3026034" y="6086310"/>
            <a:ext cx="236925" cy="229472"/>
          </a:xfrm>
          <a:prstGeom prst="ellipse">
            <a:avLst/>
          </a:prstGeom>
          <a:solidFill>
            <a:srgbClr val="689634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1818" y="222804"/>
            <a:ext cx="8395558" cy="54976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Vue-horizontal 라이브러리와 Bootstrap-vue의 Carousel 활용"/>
          <p:cNvSpPr txBox="1"/>
          <p:nvPr/>
        </p:nvSpPr>
        <p:spPr>
          <a:xfrm>
            <a:off x="3330464" y="6041025"/>
            <a:ext cx="614352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Vue-horizontal 라이브러리와 Bootstrap-vue의 Carousel 활용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타원 11"/>
          <p:cNvSpPr/>
          <p:nvPr/>
        </p:nvSpPr>
        <p:spPr>
          <a:xfrm>
            <a:off x="5298677" y="508447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" name="타원 14"/>
          <p:cNvSpPr/>
          <p:nvPr/>
        </p:nvSpPr>
        <p:spPr>
          <a:xfrm>
            <a:off x="416976" y="304509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기본 기능 소개"/>
          <p:cNvSpPr txBox="1"/>
          <p:nvPr/>
        </p:nvSpPr>
        <p:spPr>
          <a:xfrm>
            <a:off x="928732" y="271503"/>
            <a:ext cx="30106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TTWelcomeBold"/>
                <a:ea typeface="TTWelcomeBold"/>
                <a:cs typeface="TTWelcomeBold"/>
                <a:sym typeface="TTWelcomeBold"/>
              </a:defRPr>
            </a:lvl1pPr>
          </a:lstStyle>
          <a:p>
            <a:pPr/>
            <a:r>
              <a:t>기본 기능 소개</a:t>
            </a:r>
          </a:p>
        </p:txBody>
      </p:sp>
      <p:sp>
        <p:nvSpPr>
          <p:cNvPr id="134" name="영화"/>
          <p:cNvSpPr/>
          <p:nvPr/>
        </p:nvSpPr>
        <p:spPr>
          <a:xfrm>
            <a:off x="418940" y="2551619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4F77E1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영화</a:t>
            </a:r>
          </a:p>
        </p:txBody>
      </p:sp>
      <p:sp>
        <p:nvSpPr>
          <p:cNvPr id="135" name="프로필"/>
          <p:cNvSpPr/>
          <p:nvPr/>
        </p:nvSpPr>
        <p:spPr>
          <a:xfrm>
            <a:off x="418940" y="5355885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프로필</a:t>
            </a:r>
          </a:p>
        </p:txBody>
      </p:sp>
      <p:sp>
        <p:nvSpPr>
          <p:cNvPr id="136" name="리뷰"/>
          <p:cNvSpPr/>
          <p:nvPr/>
        </p:nvSpPr>
        <p:spPr>
          <a:xfrm>
            <a:off x="418940" y="3953752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리뷰</a:t>
            </a:r>
          </a:p>
        </p:txBody>
      </p:sp>
      <p:sp>
        <p:nvSpPr>
          <p:cNvPr id="137" name="홈 화면"/>
          <p:cNvSpPr/>
          <p:nvPr/>
        </p:nvSpPr>
        <p:spPr>
          <a:xfrm>
            <a:off x="418940" y="1269296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홈 화면</a:t>
            </a:r>
          </a:p>
        </p:txBody>
      </p:sp>
      <p:pic>
        <p:nvPicPr>
          <p:cNvPr id="13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9446" y="162572"/>
            <a:ext cx="9026749" cy="5913045"/>
          </a:xfrm>
          <a:prstGeom prst="rect">
            <a:avLst/>
          </a:prstGeom>
          <a:ln w="25400">
            <a:solidFill>
              <a:srgbClr val="7B1B31"/>
            </a:solidFill>
            <a:miter/>
          </a:ln>
        </p:spPr>
      </p:pic>
      <p:pic>
        <p:nvPicPr>
          <p:cNvPr id="13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9237" y="398977"/>
            <a:ext cx="9232598" cy="5584458"/>
          </a:xfrm>
          <a:prstGeom prst="rect">
            <a:avLst/>
          </a:prstGeom>
          <a:ln w="25400">
            <a:solidFill>
              <a:srgbClr val="860A2F"/>
            </a:solidFill>
            <a:miter/>
          </a:ln>
        </p:spPr>
      </p:pic>
      <p:pic>
        <p:nvPicPr>
          <p:cNvPr id="14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4537" y="697672"/>
            <a:ext cx="9228018" cy="5584457"/>
          </a:xfrm>
          <a:prstGeom prst="rect">
            <a:avLst/>
          </a:prstGeom>
          <a:ln w="25400">
            <a:solidFill>
              <a:srgbClr val="860A2F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500" fill="hold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1" dur="1000" fill="hold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4"/>
      <p:bldP build="whole" bldLvl="1" animBg="1" rev="0" advAuto="0" spid="140" grpId="3"/>
      <p:bldP build="whole" bldLvl="1" animBg="1" rev="0" advAuto="0" spid="139" grpId="2"/>
      <p:bldP build="whole" bldLvl="1" animBg="1" rev="0" advAuto="0" spid="13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영화"/>
          <p:cNvSpPr/>
          <p:nvPr/>
        </p:nvSpPr>
        <p:spPr>
          <a:xfrm>
            <a:off x="418940" y="2560021"/>
            <a:ext cx="1178098" cy="62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영화</a:t>
            </a:r>
          </a:p>
        </p:txBody>
      </p:sp>
      <p:sp>
        <p:nvSpPr>
          <p:cNvPr id="143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타원 11"/>
          <p:cNvSpPr/>
          <p:nvPr/>
        </p:nvSpPr>
        <p:spPr>
          <a:xfrm>
            <a:off x="5298677" y="508447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기본 기능 소개"/>
          <p:cNvSpPr txBox="1"/>
          <p:nvPr/>
        </p:nvSpPr>
        <p:spPr>
          <a:xfrm>
            <a:off x="928732" y="271503"/>
            <a:ext cx="30106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TTWelcomeBold"/>
                <a:ea typeface="TTWelcomeBold"/>
                <a:cs typeface="TTWelcomeBold"/>
                <a:sym typeface="TTWelcomeBold"/>
              </a:defRPr>
            </a:lvl1pPr>
          </a:lstStyle>
          <a:p>
            <a:pPr/>
            <a:r>
              <a:t>기본 기능 소개</a:t>
            </a:r>
          </a:p>
        </p:txBody>
      </p:sp>
      <p:sp>
        <p:nvSpPr>
          <p:cNvPr id="147" name="리뷰"/>
          <p:cNvSpPr/>
          <p:nvPr/>
        </p:nvSpPr>
        <p:spPr>
          <a:xfrm>
            <a:off x="418940" y="3957953"/>
            <a:ext cx="1178098" cy="62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4F77E1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리뷰</a:t>
            </a:r>
          </a:p>
        </p:txBody>
      </p:sp>
      <p:sp>
        <p:nvSpPr>
          <p:cNvPr id="148" name="프로필"/>
          <p:cNvSpPr/>
          <p:nvPr/>
        </p:nvSpPr>
        <p:spPr>
          <a:xfrm>
            <a:off x="418940" y="5355885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프로필</a:t>
            </a:r>
          </a:p>
        </p:txBody>
      </p:sp>
      <p:sp>
        <p:nvSpPr>
          <p:cNvPr id="149" name="홈 화면"/>
          <p:cNvSpPr/>
          <p:nvPr/>
        </p:nvSpPr>
        <p:spPr>
          <a:xfrm>
            <a:off x="418940" y="1269296"/>
            <a:ext cx="1178098" cy="62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홈 화면</a:t>
            </a:r>
          </a:p>
        </p:txBody>
      </p:sp>
      <p:pic>
        <p:nvPicPr>
          <p:cNvPr id="15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798" y="373177"/>
            <a:ext cx="8561197" cy="5174422"/>
          </a:xfrm>
          <a:prstGeom prst="rect">
            <a:avLst/>
          </a:prstGeom>
          <a:ln w="25400">
            <a:solidFill>
              <a:srgbClr val="7B1B31"/>
            </a:solidFill>
            <a:miter/>
          </a:ln>
        </p:spPr>
      </p:pic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9314" y="508737"/>
            <a:ext cx="8860868" cy="5358204"/>
          </a:xfrm>
          <a:prstGeom prst="rect">
            <a:avLst/>
          </a:prstGeom>
          <a:ln w="25400">
            <a:solidFill>
              <a:srgbClr val="7B1B31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5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2"/>
      <p:bldP build="whole" bldLvl="1" animBg="1" rev="0" advAuto="0" spid="15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영화"/>
          <p:cNvSpPr/>
          <p:nvPr/>
        </p:nvSpPr>
        <p:spPr>
          <a:xfrm>
            <a:off x="418940" y="2560021"/>
            <a:ext cx="1178098" cy="62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영화</a:t>
            </a:r>
          </a:p>
        </p:txBody>
      </p:sp>
      <p:sp>
        <p:nvSpPr>
          <p:cNvPr id="154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타원 11"/>
          <p:cNvSpPr/>
          <p:nvPr/>
        </p:nvSpPr>
        <p:spPr>
          <a:xfrm>
            <a:off x="5298677" y="508447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타원 14"/>
          <p:cNvSpPr/>
          <p:nvPr/>
        </p:nvSpPr>
        <p:spPr>
          <a:xfrm>
            <a:off x="416976" y="304509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기본 기능 소개"/>
          <p:cNvSpPr txBox="1"/>
          <p:nvPr/>
        </p:nvSpPr>
        <p:spPr>
          <a:xfrm>
            <a:off x="928732" y="271503"/>
            <a:ext cx="30106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TTWelcomeBold"/>
                <a:ea typeface="TTWelcomeBold"/>
                <a:cs typeface="TTWelcomeBold"/>
                <a:sym typeface="TTWelcomeBold"/>
              </a:defRPr>
            </a:lvl1pPr>
          </a:lstStyle>
          <a:p>
            <a:pPr/>
            <a:r>
              <a:t>기본 기능 소개</a:t>
            </a:r>
          </a:p>
        </p:txBody>
      </p:sp>
      <p:sp>
        <p:nvSpPr>
          <p:cNvPr id="159" name="프로필"/>
          <p:cNvSpPr/>
          <p:nvPr/>
        </p:nvSpPr>
        <p:spPr>
          <a:xfrm>
            <a:off x="418940" y="5124668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4F77E1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프로필</a:t>
            </a:r>
          </a:p>
        </p:txBody>
      </p:sp>
      <p:sp>
        <p:nvSpPr>
          <p:cNvPr id="160" name="리뷰"/>
          <p:cNvSpPr/>
          <p:nvPr/>
        </p:nvSpPr>
        <p:spPr>
          <a:xfrm>
            <a:off x="418940" y="3842344"/>
            <a:ext cx="1178098" cy="625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리뷰</a:t>
            </a:r>
          </a:p>
        </p:txBody>
      </p:sp>
      <p:sp>
        <p:nvSpPr>
          <p:cNvPr id="161" name="홈 화면"/>
          <p:cNvSpPr/>
          <p:nvPr/>
        </p:nvSpPr>
        <p:spPr>
          <a:xfrm>
            <a:off x="418940" y="1269296"/>
            <a:ext cx="1178098" cy="62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solidFill>
            <a:srgbClr val="E7E7E7"/>
          </a:solidFill>
          <a:ln w="254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홈 화면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그룹 2"/>
          <p:cNvGrpSpPr/>
          <p:nvPr/>
        </p:nvGrpSpPr>
        <p:grpSpPr>
          <a:xfrm>
            <a:off x="-2972" y="0"/>
            <a:ext cx="12197944" cy="6858001"/>
            <a:chOff x="0" y="0"/>
            <a:chExt cx="12197942" cy="6858000"/>
          </a:xfrm>
        </p:grpSpPr>
        <p:sp>
          <p:nvSpPr>
            <p:cNvPr id="163" name="직사각형 1"/>
            <p:cNvSpPr/>
            <p:nvPr/>
          </p:nvSpPr>
          <p:spPr>
            <a:xfrm>
              <a:off x="-1" y="0"/>
              <a:ext cx="12197944" cy="6858000"/>
            </a:xfrm>
            <a:prstGeom prst="rect">
              <a:avLst/>
            </a:prstGeom>
            <a:solidFill>
              <a:srgbClr val="000000">
                <a:alpha val="8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4" name="TextBox 5"/>
            <p:cNvSpPr txBox="1"/>
            <p:nvPr/>
          </p:nvSpPr>
          <p:spPr>
            <a:xfrm>
              <a:off x="2219390" y="2967334"/>
              <a:ext cx="7765102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5400">
                  <a:solidFill>
                    <a:srgbClr val="FFFFFF"/>
                  </a:solidFill>
                  <a:latin typeface="TTWelcomeBold"/>
                  <a:ea typeface="TTWelcomeBold"/>
                  <a:cs typeface="TTWelcomeBold"/>
                  <a:sym typeface="TTWelcomeBold"/>
                </a:defRPr>
              </a:lvl1pPr>
            </a:lstStyle>
            <a:p>
              <a:pPr/>
              <a:r>
                <a:t>Back-end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자유형 9"/>
          <p:cNvSpPr/>
          <p:nvPr/>
        </p:nvSpPr>
        <p:spPr>
          <a:xfrm>
            <a:off x="-1" y="3317790"/>
            <a:ext cx="4524279" cy="3559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006" h="21495" fill="norm" stroke="1" extrusionOk="0">
                <a:moveTo>
                  <a:pt x="4423" y="5"/>
                </a:moveTo>
                <a:cubicBezTo>
                  <a:pt x="11126" y="365"/>
                  <a:pt x="21600" y="18888"/>
                  <a:pt x="12374" y="21495"/>
                </a:cubicBezTo>
                <a:lnTo>
                  <a:pt x="1707" y="21495"/>
                </a:lnTo>
                <a:lnTo>
                  <a:pt x="0" y="18504"/>
                </a:lnTo>
                <a:lnTo>
                  <a:pt x="0" y="5758"/>
                </a:lnTo>
                <a:cubicBezTo>
                  <a:pt x="672" y="1487"/>
                  <a:pt x="2371" y="-105"/>
                  <a:pt x="4423" y="5"/>
                </a:cubicBezTo>
                <a:close/>
              </a:path>
            </a:pathLst>
          </a:custGeom>
          <a:solidFill>
            <a:srgbClr val="A6CFE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직각 삼각형 6"/>
          <p:cNvSpPr/>
          <p:nvPr/>
        </p:nvSpPr>
        <p:spPr>
          <a:xfrm flipH="1" flipV="1">
            <a:off x="5825395" y="0"/>
            <a:ext cx="6366604" cy="358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8" h="18539" fill="norm" stroke="1" extrusionOk="0">
                <a:moveTo>
                  <a:pt x="0" y="18539"/>
                </a:moveTo>
                <a:lnTo>
                  <a:pt x="0" y="699"/>
                </a:lnTo>
                <a:cubicBezTo>
                  <a:pt x="7835" y="-3061"/>
                  <a:pt x="21600" y="9116"/>
                  <a:pt x="17321" y="18539"/>
                </a:cubicBezTo>
                <a:lnTo>
                  <a:pt x="0" y="18539"/>
                </a:lnTo>
                <a:close/>
              </a:path>
            </a:pathLst>
          </a:custGeom>
          <a:solidFill>
            <a:srgbClr val="FFCA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타원 11"/>
          <p:cNvSpPr/>
          <p:nvPr/>
        </p:nvSpPr>
        <p:spPr>
          <a:xfrm>
            <a:off x="5840005" y="5331922"/>
            <a:ext cx="320837" cy="320837"/>
          </a:xfrm>
          <a:prstGeom prst="ellipse">
            <a:avLst/>
          </a:prstGeom>
          <a:solidFill>
            <a:srgbClr val="70B5CE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타원 14"/>
          <p:cNvSpPr/>
          <p:nvPr/>
        </p:nvSpPr>
        <p:spPr>
          <a:xfrm>
            <a:off x="416976" y="304509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modelSerializer를 그대로 활용하는 기존의 방식으로는…"/>
          <p:cNvSpPr/>
          <p:nvPr/>
        </p:nvSpPr>
        <p:spPr>
          <a:xfrm>
            <a:off x="5738453" y="808763"/>
            <a:ext cx="5864443" cy="1232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70B5CE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modelSerializer를 그대로 활용하는 기존의 방식으로는</a:t>
            </a:r>
          </a:p>
          <a:p>
            <a: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pPr>
            <a:r>
              <a:t>화면을 구성하는데 많은 요청과 응답이 필요</a:t>
            </a:r>
          </a:p>
        </p:txBody>
      </p:sp>
      <p:pic>
        <p:nvPicPr>
          <p:cNvPr id="17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999" y="662520"/>
            <a:ext cx="5015188" cy="577786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타원 14"/>
          <p:cNvSpPr/>
          <p:nvPr/>
        </p:nvSpPr>
        <p:spPr>
          <a:xfrm>
            <a:off x="9180986" y="4180407"/>
            <a:ext cx="320837" cy="320837"/>
          </a:xfrm>
          <a:prstGeom prst="ellipse">
            <a:avLst/>
          </a:prstGeom>
          <a:solidFill>
            <a:srgbClr val="FFCABA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2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처음에는 Views.py내의 각각의 함수에서 JSON을 의 키, 밸류값을 직접 추가하는 방식으로 하나의 JSON을 구성하여 응답"/>
          <p:cNvSpPr/>
          <p:nvPr/>
        </p:nvSpPr>
        <p:spPr>
          <a:xfrm>
            <a:off x="5738453" y="2500935"/>
            <a:ext cx="5864443" cy="1232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B9B7B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처음에는 Views.py내의 각각의 함수에서 JSON을 의 키, 밸류값을 직접 추가하는 방식으로 하나의 JSON을 구성하여 응답 </a:t>
            </a:r>
          </a:p>
        </p:txBody>
      </p:sp>
      <p:sp>
        <p:nvSpPr>
          <p:cNvPr id="175" name="SerializerMethodField를 활용하여 가상의 필드를 정의하여 read_only_field처럼 사용. 코드가 간단해졌다."/>
          <p:cNvSpPr/>
          <p:nvPr/>
        </p:nvSpPr>
        <p:spPr>
          <a:xfrm>
            <a:off x="5738453" y="4193107"/>
            <a:ext cx="5864443" cy="1232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3" y="0"/>
                </a:moveTo>
                <a:lnTo>
                  <a:pt x="19437" y="0"/>
                </a:lnTo>
                <a:cubicBezTo>
                  <a:pt x="19755" y="0"/>
                  <a:pt x="20008" y="0"/>
                  <a:pt x="20215" y="30"/>
                </a:cubicBezTo>
                <a:cubicBezTo>
                  <a:pt x="20421" y="61"/>
                  <a:pt x="20580" y="121"/>
                  <a:pt x="20707" y="243"/>
                </a:cubicBezTo>
                <a:cubicBezTo>
                  <a:pt x="20890" y="395"/>
                  <a:pt x="21053" y="637"/>
                  <a:pt x="21188" y="944"/>
                </a:cubicBezTo>
                <a:cubicBezTo>
                  <a:pt x="21322" y="1252"/>
                  <a:pt x="21427" y="1627"/>
                  <a:pt x="21494" y="2046"/>
                </a:cubicBezTo>
                <a:cubicBezTo>
                  <a:pt x="21547" y="2337"/>
                  <a:pt x="21574" y="2700"/>
                  <a:pt x="21587" y="3172"/>
                </a:cubicBezTo>
                <a:cubicBezTo>
                  <a:pt x="21600" y="3645"/>
                  <a:pt x="21600" y="4226"/>
                  <a:pt x="21600" y="4953"/>
                </a:cubicBezTo>
                <a:lnTo>
                  <a:pt x="21600" y="16647"/>
                </a:lnTo>
                <a:cubicBezTo>
                  <a:pt x="21600" y="17374"/>
                  <a:pt x="21600" y="17955"/>
                  <a:pt x="21587" y="18428"/>
                </a:cubicBezTo>
                <a:cubicBezTo>
                  <a:pt x="21574" y="18900"/>
                  <a:pt x="21547" y="19263"/>
                  <a:pt x="21494" y="19554"/>
                </a:cubicBezTo>
                <a:cubicBezTo>
                  <a:pt x="21427" y="19973"/>
                  <a:pt x="21322" y="20348"/>
                  <a:pt x="21188" y="20656"/>
                </a:cubicBezTo>
                <a:cubicBezTo>
                  <a:pt x="21053" y="20963"/>
                  <a:pt x="20890" y="21205"/>
                  <a:pt x="20707" y="21357"/>
                </a:cubicBezTo>
                <a:cubicBezTo>
                  <a:pt x="20580" y="21479"/>
                  <a:pt x="20421" y="21539"/>
                  <a:pt x="20215" y="21570"/>
                </a:cubicBezTo>
                <a:cubicBezTo>
                  <a:pt x="20008" y="21600"/>
                  <a:pt x="19755" y="21600"/>
                  <a:pt x="19437" y="21600"/>
                </a:cubicBezTo>
                <a:lnTo>
                  <a:pt x="2163" y="21600"/>
                </a:lnTo>
                <a:cubicBezTo>
                  <a:pt x="1845" y="21600"/>
                  <a:pt x="1592" y="21600"/>
                  <a:pt x="1385" y="21570"/>
                </a:cubicBezTo>
                <a:cubicBezTo>
                  <a:pt x="1179" y="21539"/>
                  <a:pt x="1020" y="21479"/>
                  <a:pt x="893" y="21357"/>
                </a:cubicBezTo>
                <a:cubicBezTo>
                  <a:pt x="710" y="21205"/>
                  <a:pt x="547" y="20963"/>
                  <a:pt x="412" y="20656"/>
                </a:cubicBezTo>
                <a:cubicBezTo>
                  <a:pt x="278" y="20348"/>
                  <a:pt x="173" y="19973"/>
                  <a:pt x="106" y="19554"/>
                </a:cubicBezTo>
                <a:cubicBezTo>
                  <a:pt x="53" y="19263"/>
                  <a:pt x="26" y="18900"/>
                  <a:pt x="13" y="18428"/>
                </a:cubicBezTo>
                <a:cubicBezTo>
                  <a:pt x="0" y="17955"/>
                  <a:pt x="0" y="17374"/>
                  <a:pt x="0" y="16647"/>
                </a:cubicBezTo>
                <a:lnTo>
                  <a:pt x="0" y="4953"/>
                </a:lnTo>
                <a:cubicBezTo>
                  <a:pt x="0" y="4226"/>
                  <a:pt x="0" y="3645"/>
                  <a:pt x="13" y="3172"/>
                </a:cubicBezTo>
                <a:cubicBezTo>
                  <a:pt x="26" y="2700"/>
                  <a:pt x="53" y="2337"/>
                  <a:pt x="106" y="2046"/>
                </a:cubicBezTo>
                <a:cubicBezTo>
                  <a:pt x="173" y="1627"/>
                  <a:pt x="278" y="1252"/>
                  <a:pt x="412" y="944"/>
                </a:cubicBezTo>
                <a:cubicBezTo>
                  <a:pt x="547" y="637"/>
                  <a:pt x="710" y="395"/>
                  <a:pt x="893" y="243"/>
                </a:cubicBezTo>
                <a:cubicBezTo>
                  <a:pt x="1020" y="121"/>
                  <a:pt x="1179" y="61"/>
                  <a:pt x="1385" y="30"/>
                </a:cubicBezTo>
                <a:cubicBezTo>
                  <a:pt x="1592" y="0"/>
                  <a:pt x="1845" y="0"/>
                  <a:pt x="2163" y="0"/>
                </a:cubicBezTo>
                <a:close/>
              </a:path>
            </a:pathLst>
          </a:custGeom>
          <a:ln w="25400">
            <a:solidFill>
              <a:srgbClr val="DC8E83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ct val="120000"/>
              </a:lnSpc>
              <a:defRPr>
                <a:latin typeface="TTWelcomeRegular"/>
                <a:ea typeface="TTWelcomeRegular"/>
                <a:cs typeface="TTWelcomeRegular"/>
                <a:sym typeface="TTWelcomeRegular"/>
              </a:defRPr>
            </a:lvl1pPr>
          </a:lstStyle>
          <a:p>
            <a:pPr/>
            <a:r>
              <a:t>SerializerMethodField를 활용하여 가상의 필드를 정의하여 read_only_field처럼 사용. 코드가 간단해졌다. </a:t>
            </a:r>
          </a:p>
        </p:txBody>
      </p:sp>
      <p:pic>
        <p:nvPicPr>
          <p:cNvPr id="17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655" y="1219880"/>
            <a:ext cx="5160993" cy="441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518" y="954644"/>
            <a:ext cx="5241267" cy="5193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2526" y="3328271"/>
            <a:ext cx="3324513" cy="327142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Back-end 1. 요청, 응답의 최적화 - 검색"/>
          <p:cNvSpPr txBox="1"/>
          <p:nvPr/>
        </p:nvSpPr>
        <p:spPr>
          <a:xfrm>
            <a:off x="928732" y="271503"/>
            <a:ext cx="356329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TWelcomeBold"/>
                <a:ea typeface="TTWelcomeBold"/>
                <a:cs typeface="TTWelcomeBold"/>
                <a:sym typeface="TTWelcomeBold"/>
              </a:defRPr>
            </a:pPr>
            <a:r>
              <a:t>Back-end </a:t>
            </a:r>
            <a:r>
              <a:rPr sz="1500"/>
              <a:t>1. 요청, 응답의 최적화 - 검색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600" fill="hold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1" dur="400" fill="hold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2"/>
      <p:bldP build="whole" bldLvl="1" animBg="1" rev="0" advAuto="0" spid="178" grpId="7"/>
      <p:bldP build="whole" bldLvl="1" animBg="1" rev="0" advAuto="0" spid="176" grpId="3"/>
      <p:bldP build="whole" bldLvl="1" animBg="1" rev="0" advAuto="0" spid="176" grpId="4"/>
      <p:bldP build="whole" bldLvl="1" animBg="1" rev="0" advAuto="0" spid="177" grpId="6"/>
      <p:bldP build="whole" bldLvl="1" animBg="1" rev="0" advAuto="0" spid="172" grpId="1"/>
      <p:bldP build="whole" bldLvl="1" animBg="1" rev="0" advAuto="0" spid="175" grpId="5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9_Office 테마">
  <a:themeElements>
    <a:clrScheme name="9_Office 테마">
      <a:dk1>
        <a:srgbClr val="000000"/>
      </a:dk1>
      <a:lt1>
        <a:srgbClr val="E7E7E7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9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9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9_Office 테마">
  <a:themeElements>
    <a:clrScheme name="9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9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9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